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6858000" cy="9144000"/>
  <p:embeddedFontLst>
    <p:embeddedFont>
      <p:font typeface="210 도시락" panose="020B0600000101010101" charset="-127"/>
      <p:regular r:id="rId9"/>
    </p:embeddedFont>
    <p:embeddedFont>
      <p:font typeface="JASO Sans Bold" panose="020B0600000101010101" charset="-127"/>
      <p:regular r:id="rId10"/>
    </p:embeddedFont>
    <p:embeddedFont>
      <p:font typeface="TDTD서울로" panose="020B0600000101010101" charset="-127"/>
      <p:regular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DIN Next" panose="020B0600000101010101" charset="0"/>
      <p:regular r:id="rId16"/>
    </p:embeddedFont>
    <p:embeddedFont>
      <p:font typeface="Noto Sans KR" panose="020B0200000000000000" pitchFamily="50" charset="-127"/>
      <p:regular r:id="rId17"/>
      <p:bold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4" d="100"/>
          <a:sy n="44" d="100"/>
        </p:scale>
        <p:origin x="201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618956" y="2781874"/>
            <a:ext cx="10243463" cy="2726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16"/>
              </a:lnSpc>
            </a:pPr>
            <a:r>
              <a:rPr lang="en-US" sz="7797">
                <a:solidFill>
                  <a:srgbClr val="00249E"/>
                </a:solidFill>
                <a:latin typeface="TDTD서울로"/>
                <a:ea typeface="TDTD서울로"/>
                <a:cs typeface="TDTD서울로"/>
                <a:sym typeface="TDTD서울로"/>
              </a:rPr>
              <a:t>로컬브랜드 육성사업</a:t>
            </a:r>
          </a:p>
          <a:p>
            <a:pPr marL="0" lvl="0" indent="0" algn="ctr">
              <a:lnSpc>
                <a:spcPts val="10916"/>
              </a:lnSpc>
            </a:pPr>
            <a:r>
              <a:rPr lang="en-US" sz="7797">
                <a:solidFill>
                  <a:srgbClr val="A8CA06"/>
                </a:solidFill>
                <a:latin typeface="TDTD서울로"/>
                <a:ea typeface="TDTD서울로"/>
                <a:cs typeface="TDTD서울로"/>
                <a:sym typeface="TDTD서울로"/>
              </a:rPr>
              <a:t>육성형</a:t>
            </a:r>
            <a:r>
              <a:rPr lang="en-US" sz="7797">
                <a:solidFill>
                  <a:srgbClr val="00249E"/>
                </a:solidFill>
                <a:latin typeface="TDTD서울로"/>
                <a:ea typeface="TDTD서울로"/>
                <a:cs typeface="TDTD서울로"/>
                <a:sym typeface="TDTD서울로"/>
              </a:rPr>
              <a:t> 발표평가 PPT</a:t>
            </a:r>
          </a:p>
        </p:txBody>
      </p:sp>
      <p:sp>
        <p:nvSpPr>
          <p:cNvPr id="3" name="AutoShape 3"/>
          <p:cNvSpPr/>
          <p:nvPr/>
        </p:nvSpPr>
        <p:spPr>
          <a:xfrm>
            <a:off x="3996748" y="5674742"/>
            <a:ext cx="9792819" cy="0"/>
          </a:xfrm>
          <a:prstGeom prst="line">
            <a:avLst/>
          </a:prstGeom>
          <a:ln w="9525" cap="flat">
            <a:solidFill>
              <a:srgbClr val="D7DAD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>
            <a:off x="3996748" y="4229408"/>
            <a:ext cx="9792819" cy="0"/>
          </a:xfrm>
          <a:prstGeom prst="line">
            <a:avLst/>
          </a:prstGeom>
          <a:ln w="9525" cap="flat">
            <a:solidFill>
              <a:srgbClr val="D7DAD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>
            <a:off x="3996748" y="2784073"/>
            <a:ext cx="9792819" cy="0"/>
          </a:xfrm>
          <a:prstGeom prst="line">
            <a:avLst/>
          </a:prstGeom>
          <a:ln w="9525" cap="flat">
            <a:solidFill>
              <a:srgbClr val="D7DADD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6" name="Group 6"/>
          <p:cNvGrpSpPr/>
          <p:nvPr/>
        </p:nvGrpSpPr>
        <p:grpSpPr>
          <a:xfrm>
            <a:off x="3802023" y="2745297"/>
            <a:ext cx="5476539" cy="1522887"/>
            <a:chOff x="0" y="0"/>
            <a:chExt cx="7302052" cy="2030516"/>
          </a:xfrm>
        </p:grpSpPr>
        <p:grpSp>
          <p:nvGrpSpPr>
            <p:cNvPr id="7" name="Group 7"/>
            <p:cNvGrpSpPr/>
            <p:nvPr/>
          </p:nvGrpSpPr>
          <p:grpSpPr>
            <a:xfrm>
              <a:off x="54755" y="48230"/>
              <a:ext cx="7206960" cy="1934056"/>
              <a:chOff x="0" y="0"/>
              <a:chExt cx="1423597" cy="382036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423597" cy="382036"/>
              </a:xfrm>
              <a:custGeom>
                <a:avLst/>
                <a:gdLst/>
                <a:ahLst/>
                <a:cxnLst/>
                <a:rect l="l" t="t" r="r" b="b"/>
                <a:pathLst>
                  <a:path w="1423597" h="382036">
                    <a:moveTo>
                      <a:pt x="0" y="0"/>
                    </a:moveTo>
                    <a:lnTo>
                      <a:pt x="1423597" y="0"/>
                    </a:lnTo>
                    <a:lnTo>
                      <a:pt x="1423597" y="382036"/>
                    </a:lnTo>
                    <a:lnTo>
                      <a:pt x="0" y="382036"/>
                    </a:lnTo>
                    <a:close/>
                  </a:path>
                </a:pathLst>
              </a:custGeom>
              <a:ln w="19050" cap="sq">
                <a:solidFill>
                  <a:srgbClr val="00249E"/>
                </a:solidFill>
                <a:prstDash val="solid"/>
                <a:miter/>
              </a:ln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47625"/>
                <a:ext cx="1423597" cy="42966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0" y="0"/>
              <a:ext cx="109511" cy="96460"/>
              <a:chOff x="0" y="0"/>
              <a:chExt cx="21632" cy="19054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21632" cy="19054"/>
              </a:xfrm>
              <a:custGeom>
                <a:avLst/>
                <a:gdLst/>
                <a:ahLst/>
                <a:cxnLst/>
                <a:rect l="l" t="t" r="r" b="b"/>
                <a:pathLst>
                  <a:path w="21632" h="19054">
                    <a:moveTo>
                      <a:pt x="0" y="0"/>
                    </a:moveTo>
                    <a:lnTo>
                      <a:pt x="21632" y="0"/>
                    </a:lnTo>
                    <a:lnTo>
                      <a:pt x="21632" y="19054"/>
                    </a:lnTo>
                    <a:lnTo>
                      <a:pt x="0" y="19054"/>
                    </a:lnTo>
                    <a:close/>
                  </a:path>
                </a:pathLst>
              </a:custGeom>
              <a:solidFill>
                <a:srgbClr val="00249E"/>
              </a:solidFill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47625"/>
                <a:ext cx="21632" cy="666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>
              <a:off x="0" y="1934056"/>
              <a:ext cx="109511" cy="96460"/>
              <a:chOff x="0" y="0"/>
              <a:chExt cx="21632" cy="19054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21632" cy="19054"/>
              </a:xfrm>
              <a:custGeom>
                <a:avLst/>
                <a:gdLst/>
                <a:ahLst/>
                <a:cxnLst/>
                <a:rect l="l" t="t" r="r" b="b"/>
                <a:pathLst>
                  <a:path w="21632" h="19054">
                    <a:moveTo>
                      <a:pt x="0" y="0"/>
                    </a:moveTo>
                    <a:lnTo>
                      <a:pt x="21632" y="0"/>
                    </a:lnTo>
                    <a:lnTo>
                      <a:pt x="21632" y="19054"/>
                    </a:lnTo>
                    <a:lnTo>
                      <a:pt x="0" y="19054"/>
                    </a:lnTo>
                    <a:close/>
                  </a:path>
                </a:pathLst>
              </a:custGeom>
              <a:solidFill>
                <a:srgbClr val="00249E"/>
              </a:solidFill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0" y="-47625"/>
                <a:ext cx="21632" cy="666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6" name="Group 16"/>
            <p:cNvGrpSpPr/>
            <p:nvPr/>
          </p:nvGrpSpPr>
          <p:grpSpPr>
            <a:xfrm>
              <a:off x="7192542" y="0"/>
              <a:ext cx="109511" cy="96460"/>
              <a:chOff x="0" y="0"/>
              <a:chExt cx="21632" cy="19054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21632" cy="19054"/>
              </a:xfrm>
              <a:custGeom>
                <a:avLst/>
                <a:gdLst/>
                <a:ahLst/>
                <a:cxnLst/>
                <a:rect l="l" t="t" r="r" b="b"/>
                <a:pathLst>
                  <a:path w="21632" h="19054">
                    <a:moveTo>
                      <a:pt x="0" y="0"/>
                    </a:moveTo>
                    <a:lnTo>
                      <a:pt x="21632" y="0"/>
                    </a:lnTo>
                    <a:lnTo>
                      <a:pt x="21632" y="19054"/>
                    </a:lnTo>
                    <a:lnTo>
                      <a:pt x="0" y="19054"/>
                    </a:lnTo>
                    <a:close/>
                  </a:path>
                </a:pathLst>
              </a:custGeom>
              <a:solidFill>
                <a:srgbClr val="00249E"/>
              </a:solidFill>
            </p:spPr>
          </p:sp>
          <p:sp>
            <p:nvSpPr>
              <p:cNvPr id="18" name="TextBox 18"/>
              <p:cNvSpPr txBox="1"/>
              <p:nvPr/>
            </p:nvSpPr>
            <p:spPr>
              <a:xfrm>
                <a:off x="0" y="-47625"/>
                <a:ext cx="21632" cy="666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>
              <a:off x="7192542" y="1934056"/>
              <a:ext cx="109511" cy="96460"/>
              <a:chOff x="0" y="0"/>
              <a:chExt cx="21632" cy="19054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21632" cy="19054"/>
              </a:xfrm>
              <a:custGeom>
                <a:avLst/>
                <a:gdLst/>
                <a:ahLst/>
                <a:cxnLst/>
                <a:rect l="l" t="t" r="r" b="b"/>
                <a:pathLst>
                  <a:path w="21632" h="19054">
                    <a:moveTo>
                      <a:pt x="0" y="0"/>
                    </a:moveTo>
                    <a:lnTo>
                      <a:pt x="21632" y="0"/>
                    </a:lnTo>
                    <a:lnTo>
                      <a:pt x="21632" y="19054"/>
                    </a:lnTo>
                    <a:lnTo>
                      <a:pt x="0" y="19054"/>
                    </a:lnTo>
                    <a:close/>
                  </a:path>
                </a:pathLst>
              </a:custGeom>
              <a:solidFill>
                <a:srgbClr val="00249E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21632" cy="666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22" name="AutoShape 22"/>
          <p:cNvSpPr/>
          <p:nvPr/>
        </p:nvSpPr>
        <p:spPr>
          <a:xfrm>
            <a:off x="134562" y="8016571"/>
            <a:ext cx="18288000" cy="0"/>
          </a:xfrm>
          <a:prstGeom prst="line">
            <a:avLst/>
          </a:prstGeom>
          <a:ln w="9525" cap="flat">
            <a:solidFill>
              <a:srgbClr val="D7DAD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3" name="AutoShape 23"/>
          <p:cNvSpPr/>
          <p:nvPr/>
        </p:nvSpPr>
        <p:spPr>
          <a:xfrm>
            <a:off x="2015050" y="0"/>
            <a:ext cx="0" cy="10287000"/>
          </a:xfrm>
          <a:prstGeom prst="line">
            <a:avLst/>
          </a:prstGeom>
          <a:ln w="9525" cap="flat">
            <a:solidFill>
              <a:srgbClr val="D7DAD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4" name="AutoShape 24"/>
          <p:cNvSpPr/>
          <p:nvPr/>
        </p:nvSpPr>
        <p:spPr>
          <a:xfrm>
            <a:off x="16163650" y="0"/>
            <a:ext cx="0" cy="10287000"/>
          </a:xfrm>
          <a:prstGeom prst="line">
            <a:avLst/>
          </a:prstGeom>
          <a:ln w="9525" cap="flat">
            <a:solidFill>
              <a:srgbClr val="D7DAD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5" name="AutoShape 25"/>
          <p:cNvSpPr/>
          <p:nvPr/>
        </p:nvSpPr>
        <p:spPr>
          <a:xfrm>
            <a:off x="-10541778" y="2188084"/>
            <a:ext cx="29042806" cy="0"/>
          </a:xfrm>
          <a:prstGeom prst="line">
            <a:avLst/>
          </a:prstGeom>
          <a:ln w="9525" cap="flat">
            <a:solidFill>
              <a:srgbClr val="D7DAD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6" name="Freeform 26"/>
          <p:cNvSpPr/>
          <p:nvPr/>
        </p:nvSpPr>
        <p:spPr>
          <a:xfrm>
            <a:off x="14222616" y="224487"/>
            <a:ext cx="1941033" cy="804213"/>
          </a:xfrm>
          <a:custGeom>
            <a:avLst/>
            <a:gdLst/>
            <a:ahLst/>
            <a:cxnLst/>
            <a:rect l="l" t="t" r="r" b="b"/>
            <a:pathLst>
              <a:path w="1941033" h="804213">
                <a:moveTo>
                  <a:pt x="0" y="0"/>
                </a:moveTo>
                <a:lnTo>
                  <a:pt x="1941034" y="0"/>
                </a:lnTo>
                <a:lnTo>
                  <a:pt x="1941034" y="804213"/>
                </a:lnTo>
                <a:lnTo>
                  <a:pt x="0" y="80421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27" name="TextBox 27"/>
          <p:cNvSpPr txBox="1"/>
          <p:nvPr/>
        </p:nvSpPr>
        <p:spPr>
          <a:xfrm>
            <a:off x="3979625" y="5938851"/>
            <a:ext cx="9792819" cy="553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339"/>
              </a:lnSpc>
            </a:pPr>
            <a:r>
              <a:rPr lang="en-US" sz="3499" spc="-55">
                <a:solidFill>
                  <a:srgbClr val="000000"/>
                </a:solidFill>
                <a:latin typeface="210 도시락"/>
                <a:ea typeface="210 도시락"/>
                <a:cs typeface="210 도시락"/>
                <a:sym typeface="210 도시락"/>
              </a:rPr>
              <a:t>잠재력있는 로컬브랜드 발굴 및 우수기업 육성사업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2525356" y="8064196"/>
            <a:ext cx="5530377" cy="655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328"/>
              </a:lnSpc>
            </a:pPr>
            <a:r>
              <a:rPr lang="en-US" sz="3806">
                <a:solidFill>
                  <a:srgbClr val="000000"/>
                </a:solidFill>
                <a:latin typeface="Noto Sans KR"/>
                <a:ea typeface="Noto Sans KR"/>
                <a:cs typeface="Noto Sans KR"/>
                <a:sym typeface="Noto Sans KR"/>
              </a:rPr>
              <a:t> 아이템명 : OOO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2525356" y="8632168"/>
            <a:ext cx="3339314" cy="655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328"/>
              </a:lnSpc>
            </a:pPr>
            <a:r>
              <a:rPr lang="en-US" sz="3806">
                <a:solidFill>
                  <a:srgbClr val="000000"/>
                </a:solidFill>
                <a:latin typeface="Noto Sans KR"/>
                <a:ea typeface="Noto Sans KR"/>
                <a:cs typeface="Noto Sans KR"/>
                <a:sym typeface="Noto Sans KR"/>
              </a:rPr>
              <a:t> 기업명 : OOO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2525356" y="9200139"/>
            <a:ext cx="3339314" cy="655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328"/>
              </a:lnSpc>
            </a:pPr>
            <a:r>
              <a:rPr lang="en-US" sz="3806">
                <a:solidFill>
                  <a:srgbClr val="000000"/>
                </a:solidFill>
                <a:latin typeface="Noto Sans KR"/>
                <a:ea typeface="Noto Sans KR"/>
                <a:cs typeface="Noto Sans KR"/>
                <a:sym typeface="Noto Sans KR"/>
              </a:rPr>
              <a:t> 대표명 : OOO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2164536" y="1473550"/>
            <a:ext cx="6576151" cy="5048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199"/>
              </a:lnSpc>
            </a:pPr>
            <a:r>
              <a:rPr lang="en-US" sz="2999">
                <a:solidFill>
                  <a:srgbClr val="00249E"/>
                </a:solidFill>
                <a:latin typeface="TDTD서울로"/>
                <a:ea typeface="TDTD서울로"/>
                <a:cs typeface="TDTD서울로"/>
                <a:sym typeface="TDTD서울로"/>
              </a:rPr>
              <a:t>2026년 군산시 청년뜰 창업센터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25162" y="1163627"/>
            <a:ext cx="735448" cy="735448"/>
            <a:chOff x="0" y="0"/>
            <a:chExt cx="191064" cy="19106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064" cy="191064"/>
            </a:xfrm>
            <a:custGeom>
              <a:avLst/>
              <a:gdLst/>
              <a:ahLst/>
              <a:cxnLst/>
              <a:rect l="l" t="t" r="r" b="b"/>
              <a:pathLst>
                <a:path w="191064" h="191064">
                  <a:moveTo>
                    <a:pt x="0" y="0"/>
                  </a:moveTo>
                  <a:lnTo>
                    <a:pt x="191064" y="0"/>
                  </a:lnTo>
                  <a:lnTo>
                    <a:pt x="191064" y="191064"/>
                  </a:lnTo>
                  <a:lnTo>
                    <a:pt x="0" y="191064"/>
                  </a:lnTo>
                  <a:close/>
                </a:path>
              </a:pathLst>
            </a:custGeom>
            <a:solidFill>
              <a:srgbClr val="4561E3"/>
            </a:solidFill>
            <a:ln cap="sq">
              <a:noFill/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191064" cy="21963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702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 flipV="1">
            <a:off x="662837" y="2117428"/>
            <a:ext cx="16962327" cy="0"/>
          </a:xfrm>
          <a:prstGeom prst="line">
            <a:avLst/>
          </a:prstGeom>
          <a:ln w="19050" cap="flat">
            <a:solidFill>
              <a:srgbClr val="363636">
                <a:alpha val="14902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TextBox 6"/>
          <p:cNvSpPr txBox="1"/>
          <p:nvPr/>
        </p:nvSpPr>
        <p:spPr>
          <a:xfrm>
            <a:off x="1948958" y="1183448"/>
            <a:ext cx="8137082" cy="7910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969"/>
              </a:lnSpc>
            </a:pPr>
            <a:r>
              <a:rPr lang="en-US" sz="5852" b="1" spc="-117" dirty="0" err="1">
                <a:solidFill>
                  <a:srgbClr val="333333"/>
                </a:solidFill>
                <a:latin typeface="JASO Sans Bold"/>
                <a:ea typeface="JASO Sans Bold"/>
                <a:cs typeface="JASO Sans Bold"/>
                <a:sym typeface="JASO Sans Bold"/>
              </a:rPr>
              <a:t>매출성장성</a:t>
            </a:r>
            <a:r>
              <a:rPr lang="en-US" sz="5852" b="1" spc="-117" dirty="0">
                <a:solidFill>
                  <a:srgbClr val="333333"/>
                </a:solidFill>
                <a:latin typeface="JASO Sans Bold"/>
                <a:ea typeface="JASO Sans Bold"/>
                <a:cs typeface="JASO Sans Bold"/>
                <a:sym typeface="JASO Sans Bold"/>
              </a:rPr>
              <a:t> 및 </a:t>
            </a:r>
            <a:r>
              <a:rPr lang="en-US" sz="5852" b="1" spc="-117" dirty="0" err="1">
                <a:solidFill>
                  <a:srgbClr val="333333"/>
                </a:solidFill>
                <a:latin typeface="JASO Sans Bold"/>
                <a:ea typeface="JASO Sans Bold"/>
                <a:cs typeface="JASO Sans Bold"/>
                <a:sym typeface="JASO Sans Bold"/>
              </a:rPr>
              <a:t>시장성과</a:t>
            </a:r>
            <a:endParaRPr lang="en-US" sz="5852" b="1" spc="-117" dirty="0">
              <a:solidFill>
                <a:srgbClr val="333333"/>
              </a:solidFill>
              <a:latin typeface="JASO Sans Bold"/>
              <a:ea typeface="JASO Sans Bold"/>
              <a:cs typeface="JASO Sans Bold"/>
              <a:sym typeface="JASO Sans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70818" y="1400392"/>
            <a:ext cx="444135" cy="357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336"/>
              </a:lnSpc>
              <a:spcBef>
                <a:spcPct val="0"/>
              </a:spcBef>
            </a:pPr>
            <a:r>
              <a:rPr lang="en-US" sz="2290" spc="-171" dirty="0">
                <a:solidFill>
                  <a:srgbClr val="F5F4F4"/>
                </a:solidFill>
                <a:latin typeface="DIN Next"/>
                <a:ea typeface="DIN Next"/>
                <a:cs typeface="DIN Next"/>
                <a:sym typeface="DIN Next"/>
              </a:rPr>
              <a:t>01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18985" y="469835"/>
            <a:ext cx="1972460" cy="6183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836"/>
              </a:lnSpc>
            </a:pPr>
            <a:r>
              <a:rPr lang="en-US" sz="3900" spc="-253">
                <a:solidFill>
                  <a:srgbClr val="00249E"/>
                </a:solidFill>
                <a:latin typeface="210 도시락"/>
                <a:ea typeface="210 도시락"/>
                <a:cs typeface="210 도시락"/>
                <a:sym typeface="210 도시락"/>
              </a:rPr>
              <a:t>성과검증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25162" y="1163627"/>
            <a:ext cx="735448" cy="735448"/>
            <a:chOff x="0" y="0"/>
            <a:chExt cx="191064" cy="19106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064" cy="191064"/>
            </a:xfrm>
            <a:custGeom>
              <a:avLst/>
              <a:gdLst/>
              <a:ahLst/>
              <a:cxnLst/>
              <a:rect l="l" t="t" r="r" b="b"/>
              <a:pathLst>
                <a:path w="191064" h="191064">
                  <a:moveTo>
                    <a:pt x="0" y="0"/>
                  </a:moveTo>
                  <a:lnTo>
                    <a:pt x="191064" y="0"/>
                  </a:lnTo>
                  <a:lnTo>
                    <a:pt x="191064" y="191064"/>
                  </a:lnTo>
                  <a:lnTo>
                    <a:pt x="0" y="191064"/>
                  </a:lnTo>
                  <a:close/>
                </a:path>
              </a:pathLst>
            </a:custGeom>
            <a:solidFill>
              <a:srgbClr val="4561E3"/>
            </a:solidFill>
            <a:ln cap="sq">
              <a:noFill/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191064" cy="21963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702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 flipV="1">
            <a:off x="662837" y="2117428"/>
            <a:ext cx="16962327" cy="0"/>
          </a:xfrm>
          <a:prstGeom prst="line">
            <a:avLst/>
          </a:prstGeom>
          <a:ln w="19050" cap="flat">
            <a:solidFill>
              <a:srgbClr val="363636">
                <a:alpha val="14902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TextBox 6"/>
          <p:cNvSpPr txBox="1"/>
          <p:nvPr/>
        </p:nvSpPr>
        <p:spPr>
          <a:xfrm>
            <a:off x="1948958" y="1183448"/>
            <a:ext cx="8137082" cy="7910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969"/>
              </a:lnSpc>
            </a:pPr>
            <a:r>
              <a:rPr lang="en-US" sz="5852" b="1" spc="-117">
                <a:solidFill>
                  <a:srgbClr val="333333"/>
                </a:solidFill>
                <a:latin typeface="JASO Sans Bold"/>
                <a:ea typeface="JASO Sans Bold"/>
                <a:cs typeface="JASO Sans Bold"/>
                <a:sym typeface="JASO Sans Bold"/>
              </a:rPr>
              <a:t>지역대표성 및 파급효과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70818" y="1400370"/>
            <a:ext cx="444135" cy="3571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336"/>
              </a:lnSpc>
              <a:spcBef>
                <a:spcPct val="0"/>
              </a:spcBef>
            </a:pPr>
            <a:r>
              <a:rPr lang="en-US" sz="2290" spc="-171" dirty="0">
                <a:solidFill>
                  <a:srgbClr val="F5F4F4"/>
                </a:solidFill>
                <a:latin typeface="DIN Next"/>
                <a:ea typeface="DIN Next"/>
                <a:cs typeface="DIN Next"/>
                <a:sym typeface="DIN Next"/>
              </a:rPr>
              <a:t>02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18985" y="469835"/>
            <a:ext cx="1972460" cy="6183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836"/>
              </a:lnSpc>
            </a:pPr>
            <a:r>
              <a:rPr lang="en-US" sz="3900" spc="-253">
                <a:solidFill>
                  <a:srgbClr val="00249E"/>
                </a:solidFill>
                <a:latin typeface="210 도시락"/>
                <a:ea typeface="210 도시락"/>
                <a:cs typeface="210 도시락"/>
                <a:sym typeface="210 도시락"/>
              </a:rPr>
              <a:t>성과검증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25162" y="1163627"/>
            <a:ext cx="735448" cy="735448"/>
            <a:chOff x="0" y="0"/>
            <a:chExt cx="191064" cy="19106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064" cy="191064"/>
            </a:xfrm>
            <a:custGeom>
              <a:avLst/>
              <a:gdLst/>
              <a:ahLst/>
              <a:cxnLst/>
              <a:rect l="l" t="t" r="r" b="b"/>
              <a:pathLst>
                <a:path w="191064" h="191064">
                  <a:moveTo>
                    <a:pt x="0" y="0"/>
                  </a:moveTo>
                  <a:lnTo>
                    <a:pt x="191064" y="0"/>
                  </a:lnTo>
                  <a:lnTo>
                    <a:pt x="191064" y="191064"/>
                  </a:lnTo>
                  <a:lnTo>
                    <a:pt x="0" y="191064"/>
                  </a:lnTo>
                  <a:close/>
                </a:path>
              </a:pathLst>
            </a:custGeom>
            <a:solidFill>
              <a:srgbClr val="4561E3"/>
            </a:solidFill>
            <a:ln cap="sq">
              <a:noFill/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191064" cy="21963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702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 flipV="1">
            <a:off x="662837" y="2117428"/>
            <a:ext cx="16962327" cy="0"/>
          </a:xfrm>
          <a:prstGeom prst="line">
            <a:avLst/>
          </a:prstGeom>
          <a:ln w="19050" cap="flat">
            <a:solidFill>
              <a:srgbClr val="363636">
                <a:alpha val="14902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TextBox 6"/>
          <p:cNvSpPr txBox="1"/>
          <p:nvPr/>
        </p:nvSpPr>
        <p:spPr>
          <a:xfrm>
            <a:off x="1948958" y="1183448"/>
            <a:ext cx="8137082" cy="7910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969"/>
              </a:lnSpc>
            </a:pPr>
            <a:r>
              <a:rPr lang="en-US" sz="5852" b="1" spc="-117">
                <a:solidFill>
                  <a:srgbClr val="333333"/>
                </a:solidFill>
                <a:latin typeface="JASO Sans Bold"/>
                <a:ea typeface="JASO Sans Bold"/>
                <a:cs typeface="JASO Sans Bold"/>
                <a:sym typeface="JASO Sans Bold"/>
              </a:rPr>
              <a:t>브랜드 경쟁성 및 차별성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66800" y="1409700"/>
            <a:ext cx="444135" cy="3571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336"/>
              </a:lnSpc>
              <a:spcBef>
                <a:spcPct val="0"/>
              </a:spcBef>
            </a:pPr>
            <a:r>
              <a:rPr lang="en-US" sz="2290" spc="-171" dirty="0">
                <a:solidFill>
                  <a:srgbClr val="F5F4F4"/>
                </a:solidFill>
                <a:latin typeface="DIN Next"/>
                <a:ea typeface="DIN Next"/>
                <a:cs typeface="DIN Next"/>
                <a:sym typeface="DIN Next"/>
              </a:rPr>
              <a:t>01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41922" y="469835"/>
            <a:ext cx="2252171" cy="6183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836"/>
              </a:lnSpc>
            </a:pPr>
            <a:r>
              <a:rPr lang="en-US" sz="3900" spc="-253">
                <a:solidFill>
                  <a:srgbClr val="00249E"/>
                </a:solidFill>
                <a:latin typeface="210 도시락"/>
                <a:ea typeface="210 도시락"/>
                <a:cs typeface="210 도시락"/>
                <a:sym typeface="210 도시락"/>
              </a:rPr>
              <a:t>브랜드가치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25162" y="1163627"/>
            <a:ext cx="735448" cy="735448"/>
            <a:chOff x="0" y="0"/>
            <a:chExt cx="191064" cy="19106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064" cy="191064"/>
            </a:xfrm>
            <a:custGeom>
              <a:avLst/>
              <a:gdLst/>
              <a:ahLst/>
              <a:cxnLst/>
              <a:rect l="l" t="t" r="r" b="b"/>
              <a:pathLst>
                <a:path w="191064" h="191064">
                  <a:moveTo>
                    <a:pt x="0" y="0"/>
                  </a:moveTo>
                  <a:lnTo>
                    <a:pt x="191064" y="0"/>
                  </a:lnTo>
                  <a:lnTo>
                    <a:pt x="191064" y="191064"/>
                  </a:lnTo>
                  <a:lnTo>
                    <a:pt x="0" y="191064"/>
                  </a:lnTo>
                  <a:close/>
                </a:path>
              </a:pathLst>
            </a:custGeom>
            <a:solidFill>
              <a:srgbClr val="4561E3"/>
            </a:solidFill>
            <a:ln cap="sq">
              <a:noFill/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191064" cy="21963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702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 flipV="1">
            <a:off x="662837" y="2117428"/>
            <a:ext cx="16962327" cy="0"/>
          </a:xfrm>
          <a:prstGeom prst="line">
            <a:avLst/>
          </a:prstGeom>
          <a:ln w="19050" cap="flat">
            <a:solidFill>
              <a:srgbClr val="363636">
                <a:alpha val="14902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TextBox 6"/>
          <p:cNvSpPr txBox="1"/>
          <p:nvPr/>
        </p:nvSpPr>
        <p:spPr>
          <a:xfrm>
            <a:off x="1948958" y="1183448"/>
            <a:ext cx="8851897" cy="7910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969"/>
              </a:lnSpc>
            </a:pPr>
            <a:r>
              <a:rPr lang="en-US" sz="5852" b="1" spc="-117">
                <a:solidFill>
                  <a:srgbClr val="333333"/>
                </a:solidFill>
                <a:latin typeface="JASO Sans Bold"/>
                <a:ea typeface="JASO Sans Bold"/>
                <a:cs typeface="JASO Sans Bold"/>
                <a:sym typeface="JASO Sans Bold"/>
              </a:rPr>
              <a:t>확장 가능성 및 스케일업 전략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70818" y="1400370"/>
            <a:ext cx="444135" cy="3571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336"/>
              </a:lnSpc>
              <a:spcBef>
                <a:spcPct val="0"/>
              </a:spcBef>
            </a:pPr>
            <a:r>
              <a:rPr lang="en-US" sz="2290" spc="-171" dirty="0">
                <a:solidFill>
                  <a:srgbClr val="F5F4F4"/>
                </a:solidFill>
                <a:latin typeface="DIN Next"/>
                <a:ea typeface="DIN Next"/>
                <a:cs typeface="DIN Next"/>
                <a:sym typeface="DIN Next"/>
              </a:rPr>
              <a:t>01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41922" y="469835"/>
            <a:ext cx="2252171" cy="6183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836"/>
              </a:lnSpc>
            </a:pPr>
            <a:r>
              <a:rPr lang="en-US" sz="3900" spc="-253">
                <a:solidFill>
                  <a:srgbClr val="00249E"/>
                </a:solidFill>
                <a:latin typeface="210 도시락"/>
                <a:ea typeface="210 도시락"/>
                <a:cs typeface="210 도시락"/>
                <a:sym typeface="210 도시락"/>
              </a:rPr>
              <a:t>성장실행력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25162" y="1163627"/>
            <a:ext cx="735448" cy="735448"/>
            <a:chOff x="0" y="0"/>
            <a:chExt cx="191064" cy="19106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064" cy="191064"/>
            </a:xfrm>
            <a:custGeom>
              <a:avLst/>
              <a:gdLst/>
              <a:ahLst/>
              <a:cxnLst/>
              <a:rect l="l" t="t" r="r" b="b"/>
              <a:pathLst>
                <a:path w="191064" h="191064">
                  <a:moveTo>
                    <a:pt x="0" y="0"/>
                  </a:moveTo>
                  <a:lnTo>
                    <a:pt x="191064" y="0"/>
                  </a:lnTo>
                  <a:lnTo>
                    <a:pt x="191064" y="191064"/>
                  </a:lnTo>
                  <a:lnTo>
                    <a:pt x="0" y="191064"/>
                  </a:lnTo>
                  <a:close/>
                </a:path>
              </a:pathLst>
            </a:custGeom>
            <a:solidFill>
              <a:srgbClr val="4561E3"/>
            </a:solidFill>
            <a:ln cap="sq">
              <a:noFill/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191064" cy="21963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702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 flipV="1">
            <a:off x="662837" y="2117428"/>
            <a:ext cx="16962327" cy="0"/>
          </a:xfrm>
          <a:prstGeom prst="line">
            <a:avLst/>
          </a:prstGeom>
          <a:ln w="19050" cap="flat">
            <a:solidFill>
              <a:srgbClr val="363636">
                <a:alpha val="14902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TextBox 6"/>
          <p:cNvSpPr txBox="1"/>
          <p:nvPr/>
        </p:nvSpPr>
        <p:spPr>
          <a:xfrm>
            <a:off x="1948958" y="1183448"/>
            <a:ext cx="15114299" cy="7910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969"/>
              </a:lnSpc>
            </a:pPr>
            <a:r>
              <a:rPr lang="en-US" sz="5852" b="1" spc="-117">
                <a:solidFill>
                  <a:srgbClr val="333333"/>
                </a:solidFill>
                <a:latin typeface="JASO Sans Bold"/>
                <a:ea typeface="JASO Sans Bold"/>
                <a:cs typeface="JASO Sans Bold"/>
                <a:sym typeface="JASO Sans Bold"/>
              </a:rPr>
              <a:t>자금활용계획 타당성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70818" y="1400370"/>
            <a:ext cx="444135" cy="3571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336"/>
              </a:lnSpc>
              <a:spcBef>
                <a:spcPct val="0"/>
              </a:spcBef>
            </a:pPr>
            <a:r>
              <a:rPr lang="en-US" sz="2290" spc="-171" dirty="0">
                <a:solidFill>
                  <a:srgbClr val="F5F4F4"/>
                </a:solidFill>
                <a:latin typeface="DIN Next"/>
                <a:ea typeface="DIN Next"/>
                <a:cs typeface="DIN Next"/>
                <a:sym typeface="DIN Next"/>
              </a:rPr>
              <a:t>02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41922" y="469835"/>
            <a:ext cx="2252171" cy="6183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836"/>
              </a:lnSpc>
            </a:pPr>
            <a:r>
              <a:rPr lang="en-US" sz="3900" spc="-253">
                <a:solidFill>
                  <a:srgbClr val="00249E"/>
                </a:solidFill>
                <a:latin typeface="210 도시락"/>
                <a:ea typeface="210 도시락"/>
                <a:cs typeface="210 도시락"/>
                <a:sym typeface="210 도시락"/>
              </a:rPr>
              <a:t>성장실행력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25162" y="1163627"/>
            <a:ext cx="735448" cy="735448"/>
            <a:chOff x="0" y="0"/>
            <a:chExt cx="191064" cy="19106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064" cy="191064"/>
            </a:xfrm>
            <a:custGeom>
              <a:avLst/>
              <a:gdLst/>
              <a:ahLst/>
              <a:cxnLst/>
              <a:rect l="l" t="t" r="r" b="b"/>
              <a:pathLst>
                <a:path w="191064" h="191064">
                  <a:moveTo>
                    <a:pt x="0" y="0"/>
                  </a:moveTo>
                  <a:lnTo>
                    <a:pt x="191064" y="0"/>
                  </a:lnTo>
                  <a:lnTo>
                    <a:pt x="191064" y="191064"/>
                  </a:lnTo>
                  <a:lnTo>
                    <a:pt x="0" y="191064"/>
                  </a:lnTo>
                  <a:close/>
                </a:path>
              </a:pathLst>
            </a:custGeom>
            <a:solidFill>
              <a:srgbClr val="4561E3"/>
            </a:solidFill>
            <a:ln cap="sq">
              <a:noFill/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191064" cy="21963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702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 flipV="1">
            <a:off x="662837" y="2117428"/>
            <a:ext cx="16962327" cy="0"/>
          </a:xfrm>
          <a:prstGeom prst="line">
            <a:avLst/>
          </a:prstGeom>
          <a:ln w="19050" cap="flat">
            <a:solidFill>
              <a:srgbClr val="363636">
                <a:alpha val="14902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TextBox 6"/>
          <p:cNvSpPr txBox="1"/>
          <p:nvPr/>
        </p:nvSpPr>
        <p:spPr>
          <a:xfrm>
            <a:off x="1948958" y="1183448"/>
            <a:ext cx="12037486" cy="7910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969"/>
              </a:lnSpc>
            </a:pPr>
            <a:r>
              <a:rPr lang="en-US" sz="5852" b="1" spc="-117">
                <a:solidFill>
                  <a:srgbClr val="333333"/>
                </a:solidFill>
                <a:latin typeface="JASO Sans Bold"/>
                <a:ea typeface="JASO Sans Bold"/>
                <a:cs typeface="JASO Sans Bold"/>
                <a:sym typeface="JASO Sans Bold"/>
              </a:rPr>
              <a:t>지속가능성 및 조직역량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70818" y="1400370"/>
            <a:ext cx="444135" cy="3571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336"/>
              </a:lnSpc>
              <a:spcBef>
                <a:spcPct val="0"/>
              </a:spcBef>
            </a:pPr>
            <a:r>
              <a:rPr lang="en-US" sz="2290" spc="-171" dirty="0">
                <a:solidFill>
                  <a:srgbClr val="F5F4F4"/>
                </a:solidFill>
                <a:latin typeface="DIN Next"/>
                <a:ea typeface="DIN Next"/>
                <a:cs typeface="DIN Next"/>
                <a:sym typeface="DIN Next"/>
              </a:rPr>
              <a:t>03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62837" y="469835"/>
            <a:ext cx="2594039" cy="6183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836"/>
              </a:lnSpc>
            </a:pPr>
            <a:r>
              <a:rPr lang="en-US" sz="3900" spc="-253">
                <a:solidFill>
                  <a:srgbClr val="00249E"/>
                </a:solidFill>
                <a:latin typeface="210 도시락"/>
                <a:ea typeface="210 도시락"/>
                <a:cs typeface="210 도시락"/>
                <a:sym typeface="210 도시락"/>
              </a:rPr>
              <a:t>성장가능성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60</Words>
  <Application>Microsoft Office PowerPoint</Application>
  <PresentationFormat>사용자 지정</PresentationFormat>
  <Paragraphs>25</Paragraphs>
  <Slides>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5" baseType="lpstr">
      <vt:lpstr>210 도시락</vt:lpstr>
      <vt:lpstr>TDTD서울로</vt:lpstr>
      <vt:lpstr>DIN Next</vt:lpstr>
      <vt:lpstr>JASO Sans Bold</vt:lpstr>
      <vt:lpstr>Noto Sans KR</vt:lpstr>
      <vt:lpstr>Calibri</vt:lpstr>
      <vt:lpstr>Arial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로컬브랜드 육성사업 육성형 발표평가</dc:title>
  <dc:creator>user</dc:creator>
  <cp:lastModifiedBy>user</cp:lastModifiedBy>
  <cp:revision>4</cp:revision>
  <dcterms:created xsi:type="dcterms:W3CDTF">2006-08-16T00:00:00Z</dcterms:created>
  <dcterms:modified xsi:type="dcterms:W3CDTF">2026-03-31T01:51:45Z</dcterms:modified>
  <dc:identifier>DAHFecE9g3I</dc:identifier>
</cp:coreProperties>
</file>