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oto Sans KR" panose="020B0200000000000000" pitchFamily="50" charset="-127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190F83-86C6-4AE7-BC99-B6E3DC455072}">
  <a:tblStyle styleId="{D2190F83-86C6-4AE7-BC99-B6E3DC45507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microsoft.com/office/2007/relationships/hdphoto" Target="../media/hdphoto1.wdp"/><Relationship Id="rId4" Type="http://schemas.openxmlformats.org/officeDocument/2006/relationships/image" Target="../media/image25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microsoft.com/office/2007/relationships/hdphoto" Target="../media/hdphoto1.wdp"/><Relationship Id="rId4" Type="http://schemas.openxmlformats.org/officeDocument/2006/relationships/image" Target="../media/image30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3140" y="2228850"/>
            <a:ext cx="3845718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71638" y="4953000"/>
            <a:ext cx="6448573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1697012" y="2990850"/>
            <a:ext cx="8797974" cy="180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4500" dirty="0">
                <a:solidFill>
                  <a:srgbClr val="FFFFFF"/>
                </a:solidFill>
                <a:latin typeface="Noto Sans KR"/>
                <a:ea typeface="Noto Sans KR"/>
                <a:cs typeface="Calibri"/>
                <a:sym typeface="Noto Sans KR"/>
              </a:rPr>
              <a:t>버려지는 </a:t>
            </a:r>
            <a:r>
              <a:rPr lang="ko-KR" altLang="en-US" sz="4500" dirty="0" err="1">
                <a:solidFill>
                  <a:srgbClr val="FFFFFF"/>
                </a:solidFill>
                <a:latin typeface="Noto Sans KR"/>
                <a:ea typeface="Noto Sans KR"/>
                <a:cs typeface="Calibri"/>
                <a:sym typeface="Noto Sans KR"/>
              </a:rPr>
              <a:t>커피박의</a:t>
            </a:r>
            <a:r>
              <a:rPr lang="ko-KR" altLang="en-US" sz="4500" dirty="0">
                <a:solidFill>
                  <a:srgbClr val="FFFFFF"/>
                </a:solidFill>
                <a:latin typeface="Noto Sans KR"/>
                <a:ea typeface="Noto Sans KR"/>
                <a:cs typeface="Calibri"/>
                <a:sym typeface="Noto Sans KR"/>
              </a:rPr>
              <a:t> 가치 있는 변신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500" b="0" i="0" u="none" strike="noStrike" cap="none" dirty="0" err="1">
                <a:solidFill>
                  <a:srgbClr val="CCFF00"/>
                </a:solidFill>
                <a:latin typeface="Noto Sans KR"/>
                <a:ea typeface="Noto Sans KR"/>
                <a:cs typeface="Noto Sans KR"/>
                <a:sym typeface="Noto Sans KR"/>
              </a:rPr>
              <a:t>비건</a:t>
            </a:r>
            <a:r>
              <a:rPr lang="en-US" sz="4500" b="0" i="0" u="none" strike="noStrike" cap="none" dirty="0">
                <a:solidFill>
                  <a:srgbClr val="CCFF0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4500" b="0" i="0" u="none" strike="noStrike" cap="none" dirty="0" err="1">
                <a:solidFill>
                  <a:srgbClr val="CCFF00"/>
                </a:solidFill>
                <a:latin typeface="Noto Sans KR"/>
                <a:ea typeface="Noto Sans KR"/>
                <a:cs typeface="Noto Sans KR"/>
                <a:sym typeface="Noto Sans KR"/>
              </a:rPr>
              <a:t>바디</a:t>
            </a:r>
            <a:r>
              <a:rPr lang="en-US" sz="4500" b="0" i="0" u="none" strike="noStrike" cap="none" dirty="0">
                <a:solidFill>
                  <a:srgbClr val="CCFF0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4500" b="0" i="0" u="none" strike="noStrike" cap="none" dirty="0" err="1">
                <a:solidFill>
                  <a:srgbClr val="CCFF00"/>
                </a:solidFill>
                <a:latin typeface="Noto Sans KR"/>
                <a:ea typeface="Noto Sans KR"/>
                <a:cs typeface="Noto Sans KR"/>
                <a:sym typeface="Noto Sans KR"/>
              </a:rPr>
              <a:t>스크럽</a:t>
            </a:r>
            <a:r>
              <a:rPr lang="en-US" sz="4500" b="0" i="0" u="none" strike="noStrike" cap="none" dirty="0">
                <a:solidFill>
                  <a:srgbClr val="CCFF00"/>
                </a:solidFill>
                <a:latin typeface="Noto Sans KR"/>
                <a:ea typeface="Noto Sans KR"/>
                <a:cs typeface="Noto Sans KR"/>
                <a:sym typeface="Noto Sans KR"/>
              </a:rPr>
              <a:t>, ‘</a:t>
            </a:r>
            <a:r>
              <a:rPr lang="ko-KR" altLang="en-US" sz="4500" dirty="0" err="1">
                <a:solidFill>
                  <a:srgbClr val="CCFF00"/>
                </a:solidFill>
                <a:latin typeface="Noto Sans KR"/>
                <a:ea typeface="Noto Sans KR"/>
                <a:cs typeface="Noto Sans KR"/>
                <a:sym typeface="Noto Sans KR"/>
              </a:rPr>
              <a:t>업스크럽스크럽</a:t>
            </a:r>
            <a:r>
              <a:rPr lang="en-US" sz="4500" b="0" i="0" u="none" strike="noStrike" cap="none" dirty="0">
                <a:solidFill>
                  <a:srgbClr val="CCFF00"/>
                </a:solidFill>
                <a:latin typeface="Noto Sans KR"/>
                <a:ea typeface="Noto Sans KR"/>
                <a:cs typeface="Noto Sans KR"/>
                <a:sym typeface="Noto Sans KR"/>
              </a:rPr>
              <a:t>’</a:t>
            </a:r>
            <a:endParaRPr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9B1DA86-8126-4F1A-85F5-8209126FA36E}"/>
              </a:ext>
            </a:extLst>
          </p:cNvPr>
          <p:cNvGrpSpPr/>
          <p:nvPr/>
        </p:nvGrpSpPr>
        <p:grpSpPr>
          <a:xfrm>
            <a:off x="571500" y="1104900"/>
            <a:ext cx="11049000" cy="838200"/>
            <a:chOff x="571500" y="1104900"/>
            <a:chExt cx="11049000" cy="838200"/>
          </a:xfrm>
        </p:grpSpPr>
        <p:pic>
          <p:nvPicPr>
            <p:cNvPr id="85" name="Google Shape;85;p13" descr="imag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1500" y="1104900"/>
              <a:ext cx="11049000" cy="83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3" descr="imag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644354" y="1307626"/>
              <a:ext cx="133498" cy="171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3"/>
            <p:cNvSpPr txBox="1"/>
            <p:nvPr/>
          </p:nvSpPr>
          <p:spPr>
            <a:xfrm>
              <a:off x="3807915" y="1237539"/>
              <a:ext cx="790575" cy="31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1" i="0" u="none" strike="noStrike" cap="none" dirty="0" err="1">
                  <a:solidFill>
                    <a:srgbClr val="FF4D4D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작성</a:t>
              </a:r>
              <a:r>
                <a:rPr lang="en-US" sz="1350" b="1" i="0" u="none" strike="noStrike" cap="none" dirty="0">
                  <a:solidFill>
                    <a:srgbClr val="FF4D4D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 </a:t>
              </a:r>
              <a:r>
                <a:rPr lang="en-US" sz="1350" b="1" i="0" u="none" strike="noStrike" cap="none" dirty="0" err="1">
                  <a:solidFill>
                    <a:srgbClr val="FF4D4D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안내</a:t>
              </a:r>
              <a:r>
                <a:rPr lang="en-US" sz="1350" b="1" i="0" u="none" strike="noStrike" cap="none" dirty="0">
                  <a:solidFill>
                    <a:srgbClr val="FF4D4D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:</a:t>
              </a:r>
              <a:endParaRPr dirty="0"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6529238" y="1505970"/>
              <a:ext cx="2295673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1" i="0" u="none" strike="noStrike" cap="none" dirty="0" err="1">
                  <a:solidFill>
                    <a:srgbClr val="FF4D4D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제출</a:t>
              </a:r>
              <a:r>
                <a:rPr lang="en-US" sz="1350" b="1" i="0" u="none" strike="noStrike" cap="none" dirty="0">
                  <a:solidFill>
                    <a:srgbClr val="FF4D4D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 시 </a:t>
              </a:r>
              <a:r>
                <a:rPr lang="en-US" sz="1350" b="1" i="0" u="none" strike="noStrike" cap="none" dirty="0" err="1">
                  <a:solidFill>
                    <a:srgbClr val="FF4D4D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해당</a:t>
              </a:r>
              <a:r>
                <a:rPr lang="en-US" sz="1350" b="1" i="0" u="none" strike="noStrike" cap="none" dirty="0">
                  <a:solidFill>
                    <a:srgbClr val="FF4D4D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 </a:t>
              </a:r>
              <a:r>
                <a:rPr lang="en-US" sz="1350" b="1" i="0" u="none" strike="noStrike" cap="none" dirty="0" err="1">
                  <a:solidFill>
                    <a:srgbClr val="FF4D4D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문구</a:t>
              </a:r>
              <a:r>
                <a:rPr lang="en-US" sz="1350" b="1" i="0" u="none" strike="noStrike" cap="none" dirty="0">
                  <a:solidFill>
                    <a:srgbClr val="FF4D4D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 </a:t>
              </a:r>
              <a:r>
                <a:rPr lang="en-US" sz="1350" b="1" i="0" u="none" strike="noStrike" cap="none" dirty="0" err="1">
                  <a:solidFill>
                    <a:srgbClr val="FF4D4D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박스는</a:t>
              </a:r>
              <a:r>
                <a:rPr lang="en-US" sz="1350" b="1" i="0" u="none" strike="noStrike" cap="none" dirty="0">
                  <a:solidFill>
                    <a:srgbClr val="FF4D4D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 </a:t>
              </a:r>
              <a:r>
                <a:rPr lang="en-US" sz="1350" b="1" i="0" u="none" strike="noStrike" cap="none" dirty="0" err="1">
                  <a:solidFill>
                    <a:srgbClr val="FF4D4D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삭제</a:t>
              </a:r>
              <a:endParaRPr dirty="0"/>
            </a:p>
          </p:txBody>
        </p:sp>
      </p:grpSp>
      <p:sp>
        <p:nvSpPr>
          <p:cNvPr id="92" name="Google Shape;92;p13"/>
          <p:cNvSpPr txBox="1"/>
          <p:nvPr/>
        </p:nvSpPr>
        <p:spPr>
          <a:xfrm>
            <a:off x="3366938" y="5200650"/>
            <a:ext cx="16725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C4C4"/>
                </a:solidFill>
                <a:latin typeface="Noto Sans KR"/>
                <a:ea typeface="Noto Sans KR"/>
                <a:cs typeface="Noto Sans KR"/>
                <a:sym typeface="Noto Sans KR"/>
              </a:rPr>
              <a:t>Team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ko-KR" altLang="en-US" sz="180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대한민국</a:t>
            </a:r>
            <a:endParaRPr dirty="0"/>
          </a:p>
        </p:txBody>
      </p:sp>
      <p:sp>
        <p:nvSpPr>
          <p:cNvPr id="93" name="Google Shape;93;p13"/>
          <p:cNvSpPr txBox="1"/>
          <p:nvPr/>
        </p:nvSpPr>
        <p:spPr>
          <a:xfrm>
            <a:off x="5420469" y="5200650"/>
            <a:ext cx="141014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C4C4"/>
                </a:solidFill>
                <a:latin typeface="Noto Sans KR"/>
                <a:ea typeface="Noto Sans KR"/>
                <a:cs typeface="Noto Sans KR"/>
                <a:sym typeface="Noto Sans KR"/>
              </a:rPr>
              <a:t>Member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5</a:t>
            </a:r>
            <a:r>
              <a:rPr lang="ko-KR" altLang="en-US" sz="180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명</a:t>
            </a:r>
            <a:endParaRPr dirty="0"/>
          </a:p>
        </p:txBody>
      </p:sp>
      <p:sp>
        <p:nvSpPr>
          <p:cNvPr id="94" name="Google Shape;94;p13"/>
          <p:cNvSpPr txBox="1"/>
          <p:nvPr/>
        </p:nvSpPr>
        <p:spPr>
          <a:xfrm>
            <a:off x="7211615" y="5200650"/>
            <a:ext cx="16132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C4C4"/>
                </a:solidFill>
                <a:latin typeface="Noto Sans KR"/>
                <a:ea typeface="Noto Sans KR"/>
                <a:cs typeface="Noto Sans KR"/>
                <a:sym typeface="Noto Sans KR"/>
              </a:rPr>
              <a:t>Leader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홍길동</a:t>
            </a:r>
            <a:endParaRPr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D2B2E9D-885B-4F1A-91A6-A17FFED675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4594" y="175688"/>
            <a:ext cx="2884220" cy="5242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457325"/>
            <a:ext cx="4267200" cy="49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19700" y="1755427"/>
            <a:ext cx="640080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14975" y="2916435"/>
            <a:ext cx="4286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14975" y="4143226"/>
            <a:ext cx="4286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14975" y="5370016"/>
            <a:ext cx="42862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/>
        </p:nvSpPr>
        <p:spPr>
          <a:xfrm>
            <a:off x="6181725" y="2784127"/>
            <a:ext cx="356107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[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기획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총괄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]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홍길동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PM</a:t>
            </a:r>
            <a:endParaRPr dirty="0"/>
          </a:p>
        </p:txBody>
      </p:sp>
      <p:sp>
        <p:nvSpPr>
          <p:cNvPr id="107" name="Google Shape;107;p14"/>
          <p:cNvSpPr txBox="1"/>
          <p:nvPr/>
        </p:nvSpPr>
        <p:spPr>
          <a:xfrm>
            <a:off x="6181725" y="3165127"/>
            <a:ext cx="3391495" cy="22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시장</a:t>
            </a:r>
            <a:r>
              <a:rPr lang="en-US" sz="1275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분석</a:t>
            </a:r>
            <a:r>
              <a:rPr lang="en-US" sz="1275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및 </a:t>
            </a: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크라우드펀딩</a:t>
            </a:r>
            <a:r>
              <a:rPr lang="en-US" sz="1275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전체</a:t>
            </a:r>
            <a:r>
              <a:rPr lang="en-US" sz="1275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일정</a:t>
            </a:r>
            <a:r>
              <a:rPr lang="en-US" sz="1275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/</a:t>
            </a: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예산</a:t>
            </a:r>
            <a:r>
              <a:rPr lang="en-US" sz="1275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관리</a:t>
            </a:r>
            <a:endParaRPr dirty="0"/>
          </a:p>
        </p:txBody>
      </p:sp>
      <p:sp>
        <p:nvSpPr>
          <p:cNvPr id="108" name="Google Shape;108;p14"/>
          <p:cNvSpPr txBox="1"/>
          <p:nvPr/>
        </p:nvSpPr>
        <p:spPr>
          <a:xfrm>
            <a:off x="6181725" y="4010917"/>
            <a:ext cx="368389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[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디자인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]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이유진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Designer</a:t>
            </a:r>
            <a:endParaRPr dirty="0"/>
          </a:p>
        </p:txBody>
      </p:sp>
      <p:sp>
        <p:nvSpPr>
          <p:cNvPr id="109" name="Google Shape;109;p14"/>
          <p:cNvSpPr txBox="1"/>
          <p:nvPr/>
        </p:nvSpPr>
        <p:spPr>
          <a:xfrm>
            <a:off x="6181725" y="4391917"/>
            <a:ext cx="3508474" cy="22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친환경</a:t>
            </a:r>
            <a:r>
              <a:rPr lang="en-US" sz="1275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패키징</a:t>
            </a:r>
            <a:r>
              <a:rPr lang="en-US" sz="1275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기획</a:t>
            </a:r>
            <a:r>
              <a:rPr lang="en-US" sz="1275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및 </a:t>
            </a: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와디즈</a:t>
            </a:r>
            <a:r>
              <a:rPr lang="en-US" sz="1275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상세페이지</a:t>
            </a:r>
            <a:r>
              <a:rPr lang="en-US" sz="1275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시각화</a:t>
            </a:r>
            <a:endParaRPr dirty="0"/>
          </a:p>
        </p:txBody>
      </p:sp>
      <p:sp>
        <p:nvSpPr>
          <p:cNvPr id="110" name="Google Shape;110;p14"/>
          <p:cNvSpPr txBox="1"/>
          <p:nvPr/>
        </p:nvSpPr>
        <p:spPr>
          <a:xfrm>
            <a:off x="6181725" y="5237708"/>
            <a:ext cx="351403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[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마케팅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]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박준호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Marketer</a:t>
            </a:r>
            <a:endParaRPr dirty="0"/>
          </a:p>
        </p:txBody>
      </p:sp>
      <p:sp>
        <p:nvSpPr>
          <p:cNvPr id="111" name="Google Shape;111;p14"/>
          <p:cNvSpPr txBox="1"/>
          <p:nvPr/>
        </p:nvSpPr>
        <p:spPr>
          <a:xfrm>
            <a:off x="6181725" y="5618708"/>
            <a:ext cx="3346698" cy="22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SNS </a:t>
            </a: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사전</a:t>
            </a:r>
            <a:r>
              <a:rPr lang="en-US" sz="1275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알림</a:t>
            </a:r>
            <a:r>
              <a:rPr lang="en-US" sz="1275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이벤트</a:t>
            </a:r>
            <a:r>
              <a:rPr lang="en-US" sz="1275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기획</a:t>
            </a:r>
            <a:r>
              <a:rPr lang="en-US" sz="1275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및 </a:t>
            </a: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서포터</a:t>
            </a:r>
            <a:r>
              <a:rPr lang="en-US" sz="1275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CS </a:t>
            </a:r>
            <a:r>
              <a:rPr lang="en-US" sz="1275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대응</a:t>
            </a:r>
            <a:endParaRPr dirty="0"/>
          </a:p>
        </p:txBody>
      </p:sp>
      <p:sp>
        <p:nvSpPr>
          <p:cNvPr id="112" name="Google Shape;112;p14"/>
          <p:cNvSpPr txBox="1"/>
          <p:nvPr/>
        </p:nvSpPr>
        <p:spPr>
          <a:xfrm>
            <a:off x="571500" y="47625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1. </a:t>
            </a:r>
            <a:r>
              <a:rPr lang="en-US" sz="330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메이커</a:t>
            </a:r>
            <a:r>
              <a:rPr lang="en-US" sz="33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3300" b="1" i="0" u="none" strike="noStrike" cap="none" dirty="0" err="1">
                <a:solidFill>
                  <a:srgbClr val="00C4C4"/>
                </a:solidFill>
                <a:latin typeface="Noto Sans KR"/>
                <a:ea typeface="Noto Sans KR"/>
                <a:cs typeface="Noto Sans KR"/>
                <a:sym typeface="Noto Sans KR"/>
              </a:rPr>
              <a:t>역량</a:t>
            </a:r>
            <a:r>
              <a:rPr lang="en-US" sz="3300" b="1" i="0" u="none" strike="noStrike" cap="none" dirty="0">
                <a:solidFill>
                  <a:srgbClr val="00C4C4"/>
                </a:solidFill>
                <a:latin typeface="Noto Sans KR"/>
                <a:ea typeface="Noto Sans KR"/>
                <a:cs typeface="Noto Sans KR"/>
                <a:sym typeface="Noto Sans KR"/>
              </a:rPr>
              <a:t> 및 </a:t>
            </a:r>
            <a:r>
              <a:rPr lang="en-US" sz="3300" b="1" i="0" u="none" strike="noStrike" cap="none" dirty="0" err="1">
                <a:solidFill>
                  <a:srgbClr val="00C4C4"/>
                </a:solidFill>
                <a:latin typeface="Noto Sans KR"/>
                <a:ea typeface="Noto Sans KR"/>
                <a:cs typeface="Noto Sans KR"/>
                <a:sym typeface="Noto Sans KR"/>
              </a:rPr>
              <a:t>소개</a:t>
            </a:r>
            <a:endParaRPr dirty="0"/>
          </a:p>
        </p:txBody>
      </p:sp>
      <p:sp>
        <p:nvSpPr>
          <p:cNvPr id="113" name="Google Shape;113;p14"/>
          <p:cNvSpPr/>
          <p:nvPr/>
        </p:nvSpPr>
        <p:spPr>
          <a:xfrm>
            <a:off x="571500" y="1152525"/>
            <a:ext cx="11049000" cy="19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F21641E0-3C18-4C90-BF4A-CF55FBC34A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4594" y="184653"/>
            <a:ext cx="2884220" cy="524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457325"/>
            <a:ext cx="5381625" cy="49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8875" y="1457325"/>
            <a:ext cx="5381625" cy="49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" y="1828800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1294358" y="1800225"/>
            <a:ext cx="2862701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Problem (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시장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문제점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)</a:t>
            </a:r>
            <a:endParaRPr dirty="0"/>
          </a:p>
        </p:txBody>
      </p:sp>
      <p:sp>
        <p:nvSpPr>
          <p:cNvPr id="123" name="Google Shape;123;p15"/>
          <p:cNvSpPr txBox="1"/>
          <p:nvPr/>
        </p:nvSpPr>
        <p:spPr>
          <a:xfrm>
            <a:off x="1200150" y="3495675"/>
            <a:ext cx="441007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국내 </a:t>
            </a:r>
            <a:r>
              <a:rPr lang="en-US" sz="1500" b="1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연간 30만 톤</a:t>
            </a:r>
            <a:r>
              <a:rPr lang="en-US" sz="1500" b="0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의 커피박 폐기물 발생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1200150" y="3952875"/>
            <a:ext cx="441007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매립 시 발생하는 심각한 </a:t>
            </a:r>
            <a:r>
              <a:rPr lang="en-US" sz="1500" b="1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탄소 배출 및 환경오염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1200150" y="4410075"/>
            <a:ext cx="44100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기존 화학 스크럽제의 </a:t>
            </a:r>
            <a:r>
              <a:rPr lang="en-US" sz="1500" b="1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미세플라스틱 이슈 및 피부 자극</a:t>
            </a:r>
            <a:endParaRPr/>
          </a:p>
        </p:txBody>
      </p:sp>
      <p:pic>
        <p:nvPicPr>
          <p:cNvPr id="126" name="Google Shape;126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81775" y="1828800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/>
          <p:nvPr/>
        </p:nvSpPr>
        <p:spPr>
          <a:xfrm>
            <a:off x="6961733" y="1800225"/>
            <a:ext cx="2862232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Solution (우리의 제안)</a:t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6867525" y="3629025"/>
            <a:ext cx="441007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커피박을 </a:t>
            </a:r>
            <a:r>
              <a:rPr lang="en-US" sz="1500" b="1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화장품 원료로 100% 업사이클링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6867525" y="4086225"/>
            <a:ext cx="441007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식물성 오일을 배합한 </a:t>
            </a:r>
            <a:r>
              <a:rPr lang="en-US" sz="1500" b="1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저자극 비건 인증 스크럽</a:t>
            </a:r>
            <a:r>
              <a:rPr lang="en-US" sz="1500" b="0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 개발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6867525" y="4543425"/>
            <a:ext cx="441007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가치 소비를 지향하는 </a:t>
            </a:r>
            <a:r>
              <a:rPr lang="en-US" sz="1500" b="1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MZ세대를 위한 매력적 리워드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914400" y="3495675"/>
            <a:ext cx="85725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CCFF00"/>
                </a:solidFill>
                <a:latin typeface="Noto Sans KR"/>
                <a:ea typeface="Noto Sans KR"/>
                <a:cs typeface="Noto Sans KR"/>
                <a:sym typeface="Noto Sans KR"/>
              </a:rPr>
              <a:t>•</a:t>
            </a:r>
            <a:endParaRPr/>
          </a:p>
        </p:txBody>
      </p:sp>
      <p:sp>
        <p:nvSpPr>
          <p:cNvPr id="132" name="Google Shape;132;p15"/>
          <p:cNvSpPr txBox="1"/>
          <p:nvPr/>
        </p:nvSpPr>
        <p:spPr>
          <a:xfrm>
            <a:off x="914400" y="3952875"/>
            <a:ext cx="85725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CCFF00"/>
                </a:solidFill>
                <a:latin typeface="Noto Sans KR"/>
                <a:ea typeface="Noto Sans KR"/>
                <a:cs typeface="Noto Sans KR"/>
                <a:sym typeface="Noto Sans KR"/>
              </a:rPr>
              <a:t>•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914400" y="4410075"/>
            <a:ext cx="85725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CCFF00"/>
                </a:solidFill>
                <a:latin typeface="Noto Sans KR"/>
                <a:ea typeface="Noto Sans KR"/>
                <a:cs typeface="Noto Sans KR"/>
                <a:sym typeface="Noto Sans KR"/>
              </a:rPr>
              <a:t>•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6581775" y="3629025"/>
            <a:ext cx="2476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C4C4"/>
                </a:solidFill>
                <a:latin typeface="Noto Sans KR"/>
                <a:ea typeface="Noto Sans KR"/>
                <a:cs typeface="Noto Sans KR"/>
                <a:sym typeface="Noto Sans KR"/>
              </a:rPr>
              <a:t>→</a:t>
            </a:r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6581775" y="4086225"/>
            <a:ext cx="2476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C4C4"/>
                </a:solidFill>
                <a:latin typeface="Noto Sans KR"/>
                <a:ea typeface="Noto Sans KR"/>
                <a:cs typeface="Noto Sans KR"/>
                <a:sym typeface="Noto Sans KR"/>
              </a:rPr>
              <a:t>→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6581775" y="4543425"/>
            <a:ext cx="2476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C4C4"/>
                </a:solidFill>
                <a:latin typeface="Noto Sans KR"/>
                <a:ea typeface="Noto Sans KR"/>
                <a:cs typeface="Noto Sans KR"/>
                <a:sym typeface="Noto Sans KR"/>
              </a:rPr>
              <a:t>→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571500" y="47625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2. </a:t>
            </a:r>
            <a:r>
              <a:rPr lang="en-US" sz="330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기획</a:t>
            </a:r>
            <a:r>
              <a:rPr lang="en-US" sz="33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330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배경</a:t>
            </a:r>
            <a:r>
              <a:rPr lang="en-US" sz="33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3300" b="1" i="0" u="none" strike="noStrike" cap="none" dirty="0">
                <a:solidFill>
                  <a:srgbClr val="00C4C4"/>
                </a:solidFill>
                <a:latin typeface="Noto Sans KR"/>
                <a:ea typeface="Noto Sans KR"/>
                <a:cs typeface="Noto Sans KR"/>
                <a:sym typeface="Noto Sans KR"/>
              </a:rPr>
              <a:t>(Problem &amp; Solution)</a:t>
            </a:r>
            <a:endParaRPr dirty="0"/>
          </a:p>
        </p:txBody>
      </p:sp>
      <p:sp>
        <p:nvSpPr>
          <p:cNvPr id="138" name="Google Shape;138;p15"/>
          <p:cNvSpPr/>
          <p:nvPr/>
        </p:nvSpPr>
        <p:spPr>
          <a:xfrm>
            <a:off x="571500" y="1152525"/>
            <a:ext cx="11049000" cy="19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7C3AE9E3-C3FB-492D-B3B1-E8E7C27D70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4594" y="175688"/>
            <a:ext cx="2884220" cy="524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457325"/>
            <a:ext cx="1104900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105025"/>
            <a:ext cx="3524250" cy="42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3875" y="2105025"/>
            <a:ext cx="3524250" cy="42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96250" y="2105025"/>
            <a:ext cx="3524250" cy="42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1025" y="2114550"/>
            <a:ext cx="35052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43400" y="2114550"/>
            <a:ext cx="35052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05775" y="2114550"/>
            <a:ext cx="35052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9150" y="4257675"/>
            <a:ext cx="957857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81525" y="4257675"/>
            <a:ext cx="1081682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43900" y="4257675"/>
            <a:ext cx="957857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 txBox="1"/>
          <p:nvPr/>
        </p:nvSpPr>
        <p:spPr>
          <a:xfrm>
            <a:off x="819150" y="4619625"/>
            <a:ext cx="3180397" cy="5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"</a:t>
            </a:r>
            <a:r>
              <a:rPr lang="en-US" sz="16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매일</a:t>
            </a:r>
            <a:r>
              <a:rPr lang="en-US" sz="16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마시는</a:t>
            </a:r>
            <a:r>
              <a:rPr lang="en-US" sz="16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커피</a:t>
            </a:r>
            <a:r>
              <a:rPr lang="en-US" sz="16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,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피부에</a:t>
            </a:r>
            <a:r>
              <a:rPr lang="en-US" sz="16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양보하세요</a:t>
            </a:r>
            <a:r>
              <a:rPr lang="en-US" sz="16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"</a:t>
            </a:r>
            <a:endParaRPr dirty="0"/>
          </a:p>
        </p:txBody>
      </p:sp>
      <p:sp>
        <p:nvSpPr>
          <p:cNvPr id="156" name="Google Shape;156;p16"/>
          <p:cNvSpPr txBox="1"/>
          <p:nvPr/>
        </p:nvSpPr>
        <p:spPr>
          <a:xfrm>
            <a:off x="819150" y="5278635"/>
            <a:ext cx="3028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커피박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폐기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문제를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시각적으로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짚어주며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환경적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공감대와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펀딩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당위성을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형성합니다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/>
          </a:p>
        </p:txBody>
      </p:sp>
      <p:sp>
        <p:nvSpPr>
          <p:cNvPr id="158" name="Google Shape;158;p16"/>
          <p:cNvSpPr txBox="1"/>
          <p:nvPr/>
        </p:nvSpPr>
        <p:spPr>
          <a:xfrm>
            <a:off x="4581525" y="4619625"/>
            <a:ext cx="3180397" cy="5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"</a:t>
            </a:r>
            <a:r>
              <a:rPr lang="en-US" sz="16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자극은</a:t>
            </a:r>
            <a:r>
              <a:rPr lang="en-US" sz="16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DOWN,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보습력은</a:t>
            </a:r>
            <a:r>
              <a:rPr lang="en-US" sz="16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UP"</a:t>
            </a:r>
            <a:endParaRPr dirty="0"/>
          </a:p>
        </p:txBody>
      </p:sp>
      <p:sp>
        <p:nvSpPr>
          <p:cNvPr id="159" name="Google Shape;159;p16"/>
          <p:cNvSpPr txBox="1"/>
          <p:nvPr/>
        </p:nvSpPr>
        <p:spPr>
          <a:xfrm>
            <a:off x="4581525" y="5278635"/>
            <a:ext cx="30289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곱게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빻은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커피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입자와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천연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오일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배합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레시피로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뛰어난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각질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제거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및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보습력을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증명합니다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/>
          </a:p>
        </p:txBody>
      </p:sp>
      <p:sp>
        <p:nvSpPr>
          <p:cNvPr id="161" name="Google Shape;161;p16"/>
          <p:cNvSpPr txBox="1"/>
          <p:nvPr/>
        </p:nvSpPr>
        <p:spPr>
          <a:xfrm>
            <a:off x="8343900" y="4619625"/>
            <a:ext cx="3180397" cy="5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"</a:t>
            </a:r>
            <a:r>
              <a:rPr lang="en-US" sz="16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지구를</a:t>
            </a:r>
            <a:r>
              <a:rPr lang="en-US" sz="16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살리는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착한</a:t>
            </a:r>
            <a:r>
              <a:rPr lang="en-US" sz="16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깐달걀</a:t>
            </a:r>
            <a:r>
              <a:rPr lang="en-US" sz="16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피부</a:t>
            </a:r>
            <a:r>
              <a:rPr lang="en-US" sz="16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"</a:t>
            </a:r>
            <a:endParaRPr dirty="0"/>
          </a:p>
        </p:txBody>
      </p:sp>
      <p:sp>
        <p:nvSpPr>
          <p:cNvPr id="162" name="Google Shape;162;p16"/>
          <p:cNvSpPr txBox="1"/>
          <p:nvPr/>
        </p:nvSpPr>
        <p:spPr>
          <a:xfrm>
            <a:off x="8343900" y="5278635"/>
            <a:ext cx="3028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비건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인증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마크와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체험단의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생생한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비포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/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애프터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리뷰를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배치하여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전환율을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200" b="0" i="0" u="none" strike="noStrike" cap="none" dirty="0" err="1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높입니다</a:t>
            </a:r>
            <a:r>
              <a:rPr lang="en-US" sz="1200" b="0" i="0" u="none" strike="noStrike" cap="none" dirty="0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/>
          </a:p>
        </p:txBody>
      </p:sp>
      <p:sp>
        <p:nvSpPr>
          <p:cNvPr id="163" name="Google Shape;163;p16"/>
          <p:cNvSpPr txBox="1"/>
          <p:nvPr/>
        </p:nvSpPr>
        <p:spPr>
          <a:xfrm>
            <a:off x="571500" y="47625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3. 프로젝트 </a:t>
            </a:r>
            <a:r>
              <a:rPr lang="en-US" sz="3300" b="1" i="0" u="none" strike="noStrike" cap="none">
                <a:solidFill>
                  <a:srgbClr val="00C4C4"/>
                </a:solidFill>
                <a:latin typeface="Noto Sans KR"/>
                <a:ea typeface="Noto Sans KR"/>
                <a:cs typeface="Noto Sans KR"/>
                <a:sym typeface="Noto Sans KR"/>
              </a:rPr>
              <a:t>스토리보드 (와디즈 USP)</a:t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571500" y="1152525"/>
            <a:ext cx="11049000" cy="19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98358215-450F-42CA-994B-A411D97E4A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4594" y="175688"/>
            <a:ext cx="2884220" cy="524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1469" y="1457325"/>
            <a:ext cx="5819030" cy="49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1457325"/>
            <a:ext cx="203001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744" y="1752600"/>
            <a:ext cx="522848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744" y="2400300"/>
            <a:ext cx="522848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6744" y="3152775"/>
            <a:ext cx="522848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5" name="Google Shape;175;p17"/>
          <p:cNvGraphicFramePr/>
          <p:nvPr/>
        </p:nvGraphicFramePr>
        <p:xfrm>
          <a:off x="571500" y="2200275"/>
          <a:ext cx="4848975" cy="2143100"/>
        </p:xfrm>
        <a:graphic>
          <a:graphicData uri="http://schemas.openxmlformats.org/drawingml/2006/table">
            <a:tbl>
              <a:tblPr firstRow="1" bandRow="1">
                <a:noFill/>
                <a:tableStyleId>{D2190F83-86C6-4AE7-BC99-B6E3DC455072}</a:tableStyleId>
              </a:tblPr>
              <a:tblGrid>
                <a:gridCol w="151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1" i="0" u="none" strike="noStrike" cap="none">
                          <a:solidFill>
                            <a:srgbClr val="00C4C4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리워드명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1" i="0" u="none" strike="noStrike" cap="none">
                          <a:solidFill>
                            <a:srgbClr val="00C4C4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구성품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1" i="0" u="none" strike="noStrike" cap="none">
                          <a:solidFill>
                            <a:srgbClr val="00C4C4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할인율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1" i="0" u="none" strike="noStrike" cap="none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슈퍼 얼리버드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0" i="0" u="none" strike="noStrike" cap="none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스크럽 1개 (선착순 50명)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0" i="0" u="none" strike="noStrike" cap="none">
                          <a:solidFill>
                            <a:srgbClr val="CCFF00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30%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1" i="0" u="none" strike="noStrike" cap="none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얼리버드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0" i="0" u="none" strike="noStrike" cap="none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스크럽 1개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0" i="0" u="none" strike="noStrike" cap="none">
                          <a:solidFill>
                            <a:srgbClr val="CCFF00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20%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1" i="0" u="none" strike="noStrike" cap="none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투게더 세트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0" i="0" u="none" strike="noStrike" cap="none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스크럽 1+1 및 스파출라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0" i="0" u="none" strike="noStrike" cap="none">
                          <a:solidFill>
                            <a:srgbClr val="CCFF00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25%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6" name="Google Shape;176;p17"/>
          <p:cNvSpPr/>
          <p:nvPr/>
        </p:nvSpPr>
        <p:spPr>
          <a:xfrm>
            <a:off x="571500" y="2714625"/>
            <a:ext cx="1510754" cy="19050"/>
          </a:xfrm>
          <a:prstGeom prst="rect">
            <a:avLst/>
          </a:prstGeom>
          <a:solidFill>
            <a:srgbClr val="00C4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2082254" y="2714625"/>
            <a:ext cx="2471291" cy="19050"/>
          </a:xfrm>
          <a:prstGeom prst="rect">
            <a:avLst/>
          </a:prstGeom>
          <a:solidFill>
            <a:srgbClr val="00C4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4553545" y="2714625"/>
            <a:ext cx="866923" cy="19050"/>
          </a:xfrm>
          <a:prstGeom prst="rect">
            <a:avLst/>
          </a:prstGeom>
          <a:solidFill>
            <a:srgbClr val="00C4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6134844" y="4033837"/>
            <a:ext cx="571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•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6191994" y="4048125"/>
            <a:ext cx="513323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시제품 제작 및 원료:</a:t>
            </a:r>
            <a:r>
              <a:rPr lang="en-US" sz="1275" b="0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 100만 원</a:t>
            </a:r>
            <a:endParaRPr/>
          </a:p>
        </p:txBody>
      </p:sp>
      <p:sp>
        <p:nvSpPr>
          <p:cNvPr id="181" name="Google Shape;181;p17"/>
          <p:cNvSpPr txBox="1"/>
          <p:nvPr/>
        </p:nvSpPr>
        <p:spPr>
          <a:xfrm>
            <a:off x="6134844" y="4367212"/>
            <a:ext cx="571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•</a:t>
            </a:r>
            <a:endParaRPr/>
          </a:p>
        </p:txBody>
      </p:sp>
      <p:sp>
        <p:nvSpPr>
          <p:cNvPr id="182" name="Google Shape;182;p17"/>
          <p:cNvSpPr txBox="1"/>
          <p:nvPr/>
        </p:nvSpPr>
        <p:spPr>
          <a:xfrm>
            <a:off x="6191994" y="4381500"/>
            <a:ext cx="513323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친환경 패키징 인쇄:</a:t>
            </a:r>
            <a:r>
              <a:rPr lang="en-US" sz="1275" b="0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 50만 원</a:t>
            </a:r>
            <a:endParaRPr/>
          </a:p>
        </p:txBody>
      </p:sp>
      <p:sp>
        <p:nvSpPr>
          <p:cNvPr id="183" name="Google Shape;183;p17"/>
          <p:cNvSpPr txBox="1"/>
          <p:nvPr/>
        </p:nvSpPr>
        <p:spPr>
          <a:xfrm>
            <a:off x="6134844" y="4700587"/>
            <a:ext cx="571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•</a:t>
            </a:r>
            <a:endParaRPr/>
          </a:p>
        </p:txBody>
      </p:sp>
      <p:sp>
        <p:nvSpPr>
          <p:cNvPr id="184" name="Google Shape;184;p17"/>
          <p:cNvSpPr txBox="1"/>
          <p:nvPr/>
        </p:nvSpPr>
        <p:spPr>
          <a:xfrm>
            <a:off x="6191994" y="4714875"/>
            <a:ext cx="513323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마케팅 및 디자인 외주:</a:t>
            </a:r>
            <a:r>
              <a:rPr lang="en-US" sz="1275" b="0" i="0" u="none" strike="noStrike" cap="none">
                <a:solidFill>
                  <a:srgbClr val="D0D0D0"/>
                </a:solidFill>
                <a:latin typeface="Noto Sans KR"/>
                <a:ea typeface="Noto Sans KR"/>
                <a:cs typeface="Noto Sans KR"/>
                <a:sym typeface="Noto Sans KR"/>
              </a:rPr>
              <a:t> 50만 원</a:t>
            </a: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571500" y="3262312"/>
            <a:ext cx="1510754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2082254" y="3262312"/>
            <a:ext cx="2471291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7"/>
          <p:cNvSpPr/>
          <p:nvPr/>
        </p:nvSpPr>
        <p:spPr>
          <a:xfrm>
            <a:off x="4553545" y="3262312"/>
            <a:ext cx="866923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571500" y="3795712"/>
            <a:ext cx="1510754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2082254" y="3795712"/>
            <a:ext cx="2471291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7"/>
          <p:cNvSpPr/>
          <p:nvPr/>
        </p:nvSpPr>
        <p:spPr>
          <a:xfrm>
            <a:off x="4553545" y="3795712"/>
            <a:ext cx="866923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571500" y="4329112"/>
            <a:ext cx="1510754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2082254" y="4329112"/>
            <a:ext cx="2471291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4553545" y="4329112"/>
            <a:ext cx="866923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7"/>
          <p:cNvSpPr txBox="1"/>
          <p:nvPr/>
        </p:nvSpPr>
        <p:spPr>
          <a:xfrm>
            <a:off x="571500" y="47625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4. 리워드 구성 및 </a:t>
            </a:r>
            <a:r>
              <a:rPr lang="en-US" sz="3300" b="1" i="0" u="none" strike="noStrike" cap="none">
                <a:solidFill>
                  <a:srgbClr val="00C4C4"/>
                </a:solidFill>
                <a:latin typeface="Noto Sans KR"/>
                <a:ea typeface="Noto Sans KR"/>
                <a:cs typeface="Noto Sans KR"/>
                <a:sym typeface="Noto Sans KR"/>
              </a:rPr>
              <a:t>예산 계획</a:t>
            </a:r>
            <a:endParaRPr/>
          </a:p>
        </p:txBody>
      </p:sp>
      <p:sp>
        <p:nvSpPr>
          <p:cNvPr id="195" name="Google Shape;195;p17"/>
          <p:cNvSpPr/>
          <p:nvPr/>
        </p:nvSpPr>
        <p:spPr>
          <a:xfrm>
            <a:off x="571500" y="1152525"/>
            <a:ext cx="11049000" cy="19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70632B71-92ED-4B17-87AD-B6B6D7F4F4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4594" y="175688"/>
            <a:ext cx="2884220" cy="524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552575"/>
            <a:ext cx="3492400" cy="482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650" y="1552575"/>
            <a:ext cx="3492549" cy="482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7950" y="1552575"/>
            <a:ext cx="3492400" cy="482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9075" y="2967037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8"/>
          <p:cNvSpPr txBox="1"/>
          <p:nvPr/>
        </p:nvSpPr>
        <p:spPr>
          <a:xfrm>
            <a:off x="734221" y="4062412"/>
            <a:ext cx="316695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자사몰(D2C) 오픈</a:t>
            </a:r>
            <a:endParaRPr/>
          </a:p>
        </p:txBody>
      </p:sp>
      <p:sp>
        <p:nvSpPr>
          <p:cNvPr id="206" name="Google Shape;206;p18"/>
          <p:cNvSpPr txBox="1"/>
          <p:nvPr/>
        </p:nvSpPr>
        <p:spPr>
          <a:xfrm>
            <a:off x="809625" y="4538662"/>
            <a:ext cx="30161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펀딩 성공 레퍼런스를 기반으로 네이버 스마트스토어 입점 및 상시 판매 체제 전환</a:t>
            </a:r>
            <a:endParaRPr/>
          </a:p>
        </p:txBody>
      </p:sp>
      <p:pic>
        <p:nvPicPr>
          <p:cNvPr id="207" name="Google Shape;207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67226" y="2845593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8"/>
          <p:cNvSpPr txBox="1"/>
          <p:nvPr/>
        </p:nvSpPr>
        <p:spPr>
          <a:xfrm>
            <a:off x="4512368" y="3940968"/>
            <a:ext cx="3167114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B2B 제휴 확장</a:t>
            </a:r>
            <a:endParaRPr/>
          </a:p>
        </p:txBody>
      </p:sp>
      <p:sp>
        <p:nvSpPr>
          <p:cNvPr id="209" name="Google Shape;209;p18"/>
          <p:cNvSpPr txBox="1"/>
          <p:nvPr/>
        </p:nvSpPr>
        <p:spPr>
          <a:xfrm>
            <a:off x="4587775" y="4417218"/>
            <a:ext cx="3016299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성남시 관내 카페 네트워크 구축 (커피박 수거) 및 친환경 제로웨이스트 샵 오프라인 입점</a:t>
            </a:r>
            <a:endParaRPr/>
          </a:p>
        </p:txBody>
      </p:sp>
      <p:pic>
        <p:nvPicPr>
          <p:cNvPr id="210" name="Google Shape;210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45525" y="2967037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8"/>
          <p:cNvSpPr txBox="1"/>
          <p:nvPr/>
        </p:nvSpPr>
        <p:spPr>
          <a:xfrm>
            <a:off x="8290671" y="4062412"/>
            <a:ext cx="316695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제품 라인업 확대</a:t>
            </a:r>
            <a:endParaRPr/>
          </a:p>
        </p:txBody>
      </p:sp>
      <p:sp>
        <p:nvSpPr>
          <p:cNvPr id="212" name="Google Shape;212;p18"/>
          <p:cNvSpPr txBox="1"/>
          <p:nvPr/>
        </p:nvSpPr>
        <p:spPr>
          <a:xfrm>
            <a:off x="8366075" y="4538662"/>
            <a:ext cx="30161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A0A0A0"/>
                </a:solidFill>
                <a:latin typeface="Noto Sans KR"/>
                <a:ea typeface="Noto Sans KR"/>
                <a:cs typeface="Noto Sans KR"/>
                <a:sym typeface="Noto Sans KR"/>
              </a:rPr>
              <a:t>바디 스크럽에 이어 비건 샴푸바, 바디워시 등 지속가능한 뷰티 브랜드로 확장</a:t>
            </a:r>
            <a:endParaRPr/>
          </a:p>
        </p:txBody>
      </p:sp>
      <p:sp>
        <p:nvSpPr>
          <p:cNvPr id="216" name="Google Shape;216;p18"/>
          <p:cNvSpPr txBox="1"/>
          <p:nvPr/>
        </p:nvSpPr>
        <p:spPr>
          <a:xfrm>
            <a:off x="571500" y="4762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6. </a:t>
            </a:r>
            <a:r>
              <a:rPr lang="ko-KR" altLang="en-US" sz="3300" b="1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펀딩</a:t>
            </a:r>
            <a:r>
              <a:rPr lang="ko-KR" altLang="en-US" sz="3300" b="1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종료 후 </a:t>
            </a:r>
            <a:r>
              <a:rPr lang="en-US" sz="3300" b="1" i="0" u="none" strike="noStrike" cap="none" dirty="0" err="1">
                <a:solidFill>
                  <a:srgbClr val="00C4C4"/>
                </a:solidFill>
                <a:latin typeface="Noto Sans KR"/>
                <a:ea typeface="Noto Sans KR"/>
                <a:cs typeface="Noto Sans KR"/>
                <a:sym typeface="Noto Sans KR"/>
              </a:rPr>
              <a:t>향후</a:t>
            </a:r>
            <a:r>
              <a:rPr lang="en-US" sz="3300" b="1" i="0" u="none" strike="noStrike" cap="none" dirty="0">
                <a:solidFill>
                  <a:srgbClr val="00C4C4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3300" b="1" i="0" u="none" strike="noStrike" cap="none" dirty="0" err="1">
                <a:solidFill>
                  <a:srgbClr val="00C4C4"/>
                </a:solidFill>
                <a:latin typeface="Noto Sans KR"/>
                <a:ea typeface="Noto Sans KR"/>
                <a:cs typeface="Noto Sans KR"/>
                <a:sym typeface="Noto Sans KR"/>
              </a:rPr>
              <a:t>계획</a:t>
            </a:r>
            <a:r>
              <a:rPr lang="en-US" sz="3300" b="1" i="0" u="none" strike="noStrike" cap="none" dirty="0">
                <a:solidFill>
                  <a:srgbClr val="00C4C4"/>
                </a:solidFill>
                <a:latin typeface="Noto Sans KR"/>
                <a:ea typeface="Noto Sans KR"/>
                <a:cs typeface="Noto Sans KR"/>
                <a:sym typeface="Noto Sans KR"/>
              </a:rPr>
              <a:t> (Next Step)</a:t>
            </a:r>
            <a:endParaRPr dirty="0"/>
          </a:p>
        </p:txBody>
      </p:sp>
      <p:sp>
        <p:nvSpPr>
          <p:cNvPr id="217" name="Google Shape;217;p18"/>
          <p:cNvSpPr/>
          <p:nvPr/>
        </p:nvSpPr>
        <p:spPr>
          <a:xfrm>
            <a:off x="571500" y="1152525"/>
            <a:ext cx="11049000" cy="19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28C7A183-DE10-41D9-855A-543486C4F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4594" y="175688"/>
            <a:ext cx="2884220" cy="5242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9"/>
          <p:cNvSpPr txBox="1"/>
          <p:nvPr/>
        </p:nvSpPr>
        <p:spPr>
          <a:xfrm>
            <a:off x="2370456" y="2708970"/>
            <a:ext cx="7451087" cy="14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0" i="0" u="none" strike="noStrike" cap="none" dirty="0" err="1">
                <a:solidFill>
                  <a:srgbClr val="00C4C4"/>
                </a:solidFill>
                <a:latin typeface="Noto Sans KR"/>
                <a:ea typeface="Noto Sans KR"/>
                <a:cs typeface="Noto Sans KR"/>
                <a:sym typeface="Noto Sans KR"/>
              </a:rPr>
              <a:t>성남시청소년청년재단</a:t>
            </a:r>
            <a:r>
              <a:rPr lang="en-US" sz="4050" b="0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은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5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4050" b="0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청년</a:t>
            </a:r>
            <a:r>
              <a:rPr lang="en-US" sz="405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4050" b="0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여러분의</a:t>
            </a:r>
            <a:r>
              <a:rPr lang="en-US" sz="405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4050" b="0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꿈을</a:t>
            </a:r>
            <a:r>
              <a:rPr lang="en-US" sz="405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4050" b="0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응원합니다</a:t>
            </a:r>
            <a:r>
              <a:rPr lang="en-US" sz="405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75F8685-E1B4-4E77-ADFD-10754DD07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4594" y="175688"/>
            <a:ext cx="2884220" cy="5242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354</Words>
  <Application>Microsoft Office PowerPoint</Application>
  <PresentationFormat>와이드스크린</PresentationFormat>
  <Paragraphs>62</Paragraphs>
  <Slides>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Arial</vt:lpstr>
      <vt:lpstr>Noto Sans KR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OWNER</cp:lastModifiedBy>
  <cp:revision>5</cp:revision>
  <dcterms:modified xsi:type="dcterms:W3CDTF">2026-04-04T06:37:29Z</dcterms:modified>
</cp:coreProperties>
</file>